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8225"/>
  <p:defaultTextStyle>
    <a:defPPr>
      <a:defRPr lang="en-US"/>
    </a:defPPr>
    <a:lvl1pPr marL="0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489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978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50467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956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7445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00934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4423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7912" algn="l" defTabSz="96697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78" autoAdjust="0"/>
    <p:restoredTop sz="86380" autoAdjust="0"/>
  </p:normalViewPr>
  <p:slideViewPr>
    <p:cSldViewPr snapToGrid="0">
      <p:cViewPr>
        <p:scale>
          <a:sx n="100" d="100"/>
          <a:sy n="100" d="100"/>
        </p:scale>
        <p:origin x="-1788" y="-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AF98604-51F6-4125-AEDF-268859966947}" type="datetimeFigureOut">
              <a:rPr lang="ar-EG" smtClean="0"/>
              <a:pPr/>
              <a:t>07/11/1441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92B9B6-9A6E-48B0-B533-EA29177479E2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01972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3489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66978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50467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33956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17445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00934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84423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67912" algn="r" defTabSz="966978" rtl="1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2B9B6-9A6E-48B0-B533-EA29177479E2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35897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0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7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96701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6365523"/>
            <a:ext cx="5829300" cy="1967441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4198587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4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97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04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9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74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00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44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79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1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83489" indent="0">
              <a:buNone/>
              <a:defRPr sz="3000"/>
            </a:lvl2pPr>
            <a:lvl3pPr marL="966978" indent="0">
              <a:buNone/>
              <a:defRPr sz="2500"/>
            </a:lvl3pPr>
            <a:lvl4pPr marL="1450467" indent="0">
              <a:buNone/>
              <a:defRPr sz="2100"/>
            </a:lvl4pPr>
            <a:lvl5pPr marL="1933956" indent="0">
              <a:buNone/>
              <a:defRPr sz="2100"/>
            </a:lvl5pPr>
            <a:lvl6pPr marL="2417445" indent="0">
              <a:buNone/>
              <a:defRPr sz="2100"/>
            </a:lvl6pPr>
            <a:lvl7pPr marL="2900934" indent="0">
              <a:buNone/>
              <a:defRPr sz="2100"/>
            </a:lvl7pPr>
            <a:lvl8pPr marL="3384423" indent="0">
              <a:buNone/>
              <a:defRPr sz="2100"/>
            </a:lvl8pPr>
            <a:lvl9pPr marL="3867912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6698" tIns="48349" rIns="96698" bIns="483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1"/>
          </a:xfrm>
          <a:prstGeom prst="rect">
            <a:avLst/>
          </a:prstGeom>
        </p:spPr>
        <p:txBody>
          <a:bodyPr vert="horz" lIns="96698" tIns="48349" rIns="96698" bIns="483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DC4C1-2AB0-4E3A-A606-F1426782DF31}" type="datetimeFigureOut">
              <a:rPr lang="en-US" smtClean="0"/>
              <a:pPr/>
              <a:t>6/27/2020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8900D-3785-4AFD-95DC-DFB501EA7D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978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617" indent="-362617" algn="l" defTabSz="96697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670" indent="-302181" algn="l" defTabSz="966978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723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12" indent="-241745" algn="l" defTabSz="966978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5701" indent="-241745" algn="l" defTabSz="966978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9190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2679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6168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9657" indent="-241745" algn="l" defTabSz="966978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489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978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467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956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445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0934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423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912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086" y="152400"/>
            <a:ext cx="6350467" cy="882473"/>
          </a:xfrm>
          <a:prstGeom prst="rect">
            <a:avLst/>
          </a:prstGeom>
          <a:noFill/>
        </p:spPr>
        <p:txBody>
          <a:bodyPr wrap="square" lIns="96698" tIns="48349" rIns="96698" bIns="48349" rtlCol="0">
            <a:spAutoFit/>
          </a:bodyPr>
          <a:lstStyle/>
          <a:p>
            <a:r>
              <a:rPr lang="en-US" sz="1700" dirty="0" err="1"/>
              <a:t>Suhag</a:t>
            </a:r>
            <a:r>
              <a:rPr lang="en-US" sz="1700" dirty="0"/>
              <a:t> University 			</a:t>
            </a:r>
            <a:r>
              <a:rPr lang="en-US" sz="1700" dirty="0" smtClean="0"/>
              <a:t>Steel Bridges</a:t>
            </a:r>
            <a:endParaRPr lang="en-US" sz="1700" dirty="0"/>
          </a:p>
          <a:p>
            <a:r>
              <a:rPr lang="en-US" sz="1700" dirty="0" smtClean="0"/>
              <a:t>Faculty of Eng. </a:t>
            </a:r>
            <a:r>
              <a:rPr lang="en-US" sz="1700" dirty="0"/>
              <a:t>			</a:t>
            </a:r>
            <a:r>
              <a:rPr lang="ar-EG" sz="1700" dirty="0" smtClean="0"/>
              <a:t>نموذج اختبار استرشادي 2020</a:t>
            </a:r>
            <a:endParaRPr lang="en-US" sz="1700" dirty="0"/>
          </a:p>
          <a:p>
            <a:r>
              <a:rPr lang="en-US" sz="1700" dirty="0"/>
              <a:t>Civil Eng. Dept.	    		Time   </a:t>
            </a:r>
            <a:r>
              <a:rPr lang="en-US" sz="1700" dirty="0" smtClean="0"/>
              <a:t>3   hours              </a:t>
            </a:r>
            <a:endParaRPr lang="en-US" sz="1700" b="1" u="heavy" dirty="0"/>
          </a:p>
        </p:txBody>
      </p:sp>
      <p:sp>
        <p:nvSpPr>
          <p:cNvPr id="6" name="TextBox 5"/>
          <p:cNvSpPr txBox="1"/>
          <p:nvPr/>
        </p:nvSpPr>
        <p:spPr>
          <a:xfrm>
            <a:off x="209550" y="1676401"/>
            <a:ext cx="6305550" cy="7268836"/>
          </a:xfrm>
          <a:prstGeom prst="rect">
            <a:avLst/>
          </a:prstGeom>
          <a:noFill/>
        </p:spPr>
        <p:txBody>
          <a:bodyPr wrap="square" lIns="96698" tIns="48349" rIns="96698" bIns="48349" rtlCol="0">
            <a:spAutoFit/>
          </a:bodyPr>
          <a:lstStyle/>
          <a:p>
            <a:pPr marL="362617" indent="-362617" algn="just">
              <a:buFont typeface="+mj-lt"/>
              <a:buAutoNum type="arabicPeriod"/>
            </a:pPr>
            <a:r>
              <a:rPr lang="en-US" sz="1400" dirty="0" smtClean="0"/>
              <a:t>A deck type roadway steel bridge of overall span  18 </a:t>
            </a:r>
            <a:r>
              <a:rPr lang="en-US" sz="1400" dirty="0" err="1" smtClean="0"/>
              <a:t>ms</a:t>
            </a:r>
            <a:r>
              <a:rPr lang="en-US" sz="1400" dirty="0" smtClean="0"/>
              <a:t> is supported on two main girders as shown in </a:t>
            </a:r>
            <a:r>
              <a:rPr lang="en-US" sz="1400" b="1" dirty="0" smtClean="0"/>
              <a:t>Fig. 1. </a:t>
            </a:r>
            <a:r>
              <a:rPr lang="en-US" sz="1400" dirty="0" smtClean="0"/>
              <a:t>The longitudinal beams are spaced at 3 m between center lines. The stringers are supported on  the cross girders.  The cross girders are spaced 3.0 m apart as shown in the cross-section </a:t>
            </a:r>
            <a:r>
              <a:rPr lang="en-US" sz="1400" b="1" dirty="0" smtClean="0"/>
              <a:t>Fig. 2.</a:t>
            </a:r>
            <a:r>
              <a:rPr lang="en-US" sz="1400" dirty="0" smtClean="0"/>
              <a:t> </a:t>
            </a:r>
          </a:p>
          <a:p>
            <a:pPr algn="just"/>
            <a:endParaRPr lang="en-US" sz="800" dirty="0" smtClean="0"/>
          </a:p>
          <a:p>
            <a:pPr algn="just"/>
            <a:r>
              <a:rPr lang="en-US" sz="1400" b="1" dirty="0" smtClean="0"/>
              <a:t>        Given  data :-</a:t>
            </a:r>
          </a:p>
          <a:p>
            <a:pPr marL="362617" indent="-362617" algn="just">
              <a:buFont typeface="+mj-lt"/>
              <a:buAutoNum type="arabicPeriod"/>
            </a:pPr>
            <a:endParaRPr lang="en-US" sz="800" dirty="0" smtClean="0"/>
          </a:p>
          <a:p>
            <a:pPr marL="362617" indent="-362617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Own weight of reinforced concrete and cover =800 kg/m2</a:t>
            </a:r>
          </a:p>
          <a:p>
            <a:pPr marL="362617" indent="-362617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Live loads as mentioned in the Egyptian code truck 60 t and truck 40 t in addition to a uniform distributed loads .</a:t>
            </a:r>
          </a:p>
          <a:p>
            <a:pPr marL="362617" indent="-362617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Spacing between cross girders =3.0 m</a:t>
            </a:r>
          </a:p>
          <a:p>
            <a:pPr marL="362617" indent="-362617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Use bolts 24 mm diameter.</a:t>
            </a:r>
          </a:p>
          <a:p>
            <a:pPr marL="362617" indent="-362617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smtClean="0"/>
              <a:t>Thickness of gusset plates  = 12 mm, Steel used 36/52.</a:t>
            </a:r>
          </a:p>
          <a:p>
            <a:pPr marL="362617" indent="-362617" algn="just">
              <a:buFont typeface="+mj-lt"/>
              <a:buAutoNum type="arabicPeriod"/>
            </a:pPr>
            <a:endParaRPr lang="en-US" sz="800" dirty="0" smtClean="0"/>
          </a:p>
          <a:p>
            <a:pPr algn="just"/>
            <a:r>
              <a:rPr lang="en-US" sz="1400" dirty="0"/>
              <a:t> </a:t>
            </a:r>
            <a:r>
              <a:rPr lang="en-US" sz="1400" dirty="0" smtClean="0"/>
              <a:t>         </a:t>
            </a:r>
            <a:r>
              <a:rPr lang="en-US" sz="1400" b="1" dirty="0" smtClean="0"/>
              <a:t>Required</a:t>
            </a:r>
            <a:r>
              <a:rPr lang="en-US" sz="1400" dirty="0" smtClean="0"/>
              <a:t>:-</a:t>
            </a:r>
          </a:p>
          <a:p>
            <a:pPr algn="just"/>
            <a:endParaRPr lang="en-US" sz="800" dirty="0" smtClean="0"/>
          </a:p>
          <a:p>
            <a:pPr marL="362617" indent="-362617" algn="just">
              <a:lnSpc>
                <a:spcPct val="200000"/>
              </a:lnSpc>
              <a:buFont typeface="+mj-lt"/>
              <a:buAutoNum type="arabicPeriod"/>
            </a:pPr>
            <a:r>
              <a:rPr lang="en-US" sz="1400" dirty="0" smtClean="0"/>
              <a:t>Calculate the absolute B.M. and Absolute S.F for an intermediate stringer. </a:t>
            </a:r>
          </a:p>
          <a:p>
            <a:pPr marL="362617" indent="-362617" algn="just">
              <a:lnSpc>
                <a:spcPct val="200000"/>
              </a:lnSpc>
              <a:buFont typeface="+mj-lt"/>
              <a:buAutoNum type="arabicPeriod"/>
            </a:pPr>
            <a:r>
              <a:rPr lang="en-US" sz="1400" dirty="0" smtClean="0"/>
              <a:t>Calculate </a:t>
            </a:r>
            <a:r>
              <a:rPr lang="en-US" sz="1400" dirty="0"/>
              <a:t>the absolute B.M. and Absolute S.F for an intermediate </a:t>
            </a:r>
            <a:r>
              <a:rPr lang="en-US" sz="1400" dirty="0" smtClean="0"/>
              <a:t>cross-girder, </a:t>
            </a:r>
            <a:r>
              <a:rPr lang="en-US" sz="1400" dirty="0"/>
              <a:t>then find out the suitable riveted </a:t>
            </a:r>
            <a:r>
              <a:rPr lang="en-US" sz="1400" dirty="0" smtClean="0"/>
              <a:t>cross-section.</a:t>
            </a:r>
          </a:p>
          <a:p>
            <a:pPr marL="362617" indent="-362617" algn="just">
              <a:lnSpc>
                <a:spcPct val="200000"/>
              </a:lnSpc>
              <a:buFont typeface="+mj-lt"/>
              <a:buAutoNum type="arabicPeriod"/>
            </a:pPr>
            <a:r>
              <a:rPr lang="en-US" sz="1400" dirty="0" smtClean="0"/>
              <a:t>Design the required connection between the stringer and X-girder beams, draw the connection using scale 1-10.</a:t>
            </a:r>
          </a:p>
          <a:p>
            <a:pPr marL="228600" indent="-228600" algn="just">
              <a:lnSpc>
                <a:spcPct val="200000"/>
              </a:lnSpc>
              <a:buFont typeface="+mj-lt"/>
              <a:buAutoNum type="arabicPeriod"/>
            </a:pPr>
            <a:r>
              <a:rPr lang="en-US" sz="1400" dirty="0" smtClean="0"/>
              <a:t>Find a suitable Built-Up welded cross-section for the intermediate Main Girder at the position of Maximum Bending Moment. 	</a:t>
            </a:r>
          </a:p>
          <a:p>
            <a:pPr marL="228600" indent="-228600" algn="just">
              <a:lnSpc>
                <a:spcPct val="200000"/>
              </a:lnSpc>
              <a:buFont typeface="+mj-lt"/>
              <a:buAutoNum type="arabicPeriod"/>
            </a:pPr>
            <a:r>
              <a:rPr lang="en-US" sz="1400" dirty="0" smtClean="0"/>
              <a:t>At point b, calculate the required stiffener, then check the stability of web plate.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3981" y="1259566"/>
            <a:ext cx="4524676" cy="297697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pPr algn="ctr"/>
            <a:r>
              <a:rPr lang="en-US" sz="1300" u="sng" dirty="0" smtClean="0"/>
              <a:t>Exact calculations with </a:t>
            </a:r>
            <a:r>
              <a:rPr lang="en-US" sz="1300" u="sng" dirty="0"/>
              <a:t>neat drawings </a:t>
            </a:r>
            <a:r>
              <a:rPr lang="en-US" sz="1300" u="sng" dirty="0" smtClean="0"/>
              <a:t>scale 1/10 are </a:t>
            </a:r>
            <a:r>
              <a:rPr lang="en-US" sz="1300" u="sng" dirty="0"/>
              <a:t>appreciated</a:t>
            </a:r>
          </a:p>
        </p:txBody>
      </p:sp>
      <p:cxnSp>
        <p:nvCxnSpPr>
          <p:cNvPr id="253" name="Straight Connector 252"/>
          <p:cNvCxnSpPr/>
          <p:nvPr/>
        </p:nvCxnSpPr>
        <p:spPr>
          <a:xfrm>
            <a:off x="0" y="9059863"/>
            <a:ext cx="7343775" cy="172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>
            <a:off x="4867275" y="9178851"/>
            <a:ext cx="1936852" cy="697807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300" b="1" dirty="0"/>
              <a:t>Best wishes</a:t>
            </a:r>
          </a:p>
          <a:p>
            <a:r>
              <a:rPr lang="en-US" sz="1300" b="1" dirty="0"/>
              <a:t>         Dr </a:t>
            </a:r>
            <a:r>
              <a:rPr lang="en-US" sz="1300" b="1" dirty="0" err="1"/>
              <a:t>Fawzy</a:t>
            </a:r>
            <a:r>
              <a:rPr lang="en-US" sz="1300" b="1" dirty="0"/>
              <a:t> </a:t>
            </a:r>
            <a:r>
              <a:rPr lang="en-US" sz="1300" b="1" dirty="0" err="1"/>
              <a:t>El_Behairy</a:t>
            </a:r>
            <a:endParaRPr lang="en-US" sz="1300" b="1" dirty="0"/>
          </a:p>
          <a:p>
            <a:r>
              <a:rPr lang="en-US" sz="1300" b="1" dirty="0"/>
              <a:t>	</a:t>
            </a:r>
            <a:r>
              <a:rPr lang="en-US" sz="1300" b="1" dirty="0" smtClean="0"/>
              <a:t>June 2020</a:t>
            </a:r>
            <a:endParaRPr lang="en-US" sz="1300" b="1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-359682" y="1078733"/>
            <a:ext cx="791864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0" y="9212263"/>
            <a:ext cx="7343775" cy="172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67275" y="9283626"/>
            <a:ext cx="1936852" cy="697807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300" b="1" dirty="0"/>
              <a:t>Best wishes</a:t>
            </a:r>
          </a:p>
          <a:p>
            <a:r>
              <a:rPr lang="en-US" sz="1300" b="1" dirty="0"/>
              <a:t>         Dr </a:t>
            </a:r>
            <a:r>
              <a:rPr lang="en-US" sz="1300" b="1" dirty="0" err="1"/>
              <a:t>Fawzy</a:t>
            </a:r>
            <a:r>
              <a:rPr lang="en-US" sz="1300" b="1" dirty="0"/>
              <a:t> </a:t>
            </a:r>
            <a:r>
              <a:rPr lang="en-US" sz="1300" b="1" dirty="0" err="1"/>
              <a:t>El_Behairy</a:t>
            </a:r>
            <a:endParaRPr lang="en-US" sz="1300" b="1" dirty="0"/>
          </a:p>
          <a:p>
            <a:r>
              <a:rPr lang="en-US" sz="1300" b="1" dirty="0"/>
              <a:t>	</a:t>
            </a:r>
            <a:r>
              <a:rPr lang="en-US" sz="1300" b="1" dirty="0" smtClean="0"/>
              <a:t>June 2020</a:t>
            </a:r>
            <a:endParaRPr lang="en-US" sz="13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-359682" y="1154933"/>
            <a:ext cx="7918640" cy="0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483537" y="2346650"/>
            <a:ext cx="4508079" cy="156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4183000" y="2351625"/>
            <a:ext cx="646017" cy="286799"/>
            <a:chOff x="5534026" y="2647950"/>
            <a:chExt cx="438149" cy="219076"/>
          </a:xfrm>
        </p:grpSpPr>
        <p:sp>
          <p:nvSpPr>
            <p:cNvPr id="80" name="Isosceles Triangle 79"/>
            <p:cNvSpPr/>
            <p:nvPr/>
          </p:nvSpPr>
          <p:spPr>
            <a:xfrm>
              <a:off x="5695950" y="2647950"/>
              <a:ext cx="161925" cy="11430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1" name="Group 147"/>
            <p:cNvGrpSpPr/>
            <p:nvPr/>
          </p:nvGrpSpPr>
          <p:grpSpPr>
            <a:xfrm>
              <a:off x="5534026" y="2771206"/>
              <a:ext cx="438149" cy="95226"/>
              <a:chOff x="4210051" y="2714625"/>
              <a:chExt cx="438149" cy="114300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4229100" y="2714625"/>
                <a:ext cx="4191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5400000">
                <a:off x="45624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5400000">
                <a:off x="43719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5400000">
                <a:off x="427672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5400000">
                <a:off x="446722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41814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2" name="Straight Connector 61"/>
          <p:cNvCxnSpPr/>
          <p:nvPr/>
        </p:nvCxnSpPr>
        <p:spPr>
          <a:xfrm flipV="1">
            <a:off x="1202658" y="2916193"/>
            <a:ext cx="4859176" cy="104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47643" y="2836958"/>
            <a:ext cx="3352239" cy="328475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500" dirty="0" smtClean="0"/>
              <a:t>15                    	</a:t>
            </a:r>
            <a:r>
              <a:rPr lang="en-US" sz="1500" dirty="0"/>
              <a:t> </a:t>
            </a:r>
            <a:r>
              <a:rPr lang="en-US" sz="1500" dirty="0" smtClean="0"/>
              <a:t>                    3 </a:t>
            </a:r>
            <a:r>
              <a:rPr lang="en-US" sz="1500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222819" y="3367308"/>
            <a:ext cx="560769" cy="297697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300" b="1" dirty="0"/>
              <a:t>Fig. </a:t>
            </a:r>
            <a:r>
              <a:rPr lang="en-US" sz="1300" b="1" dirty="0" smtClean="0"/>
              <a:t>1</a:t>
            </a:r>
            <a:endParaRPr lang="en-US" sz="1300" b="1" dirty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5991614" y="2505327"/>
            <a:ext cx="2" cy="1501190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469491" y="2707768"/>
            <a:ext cx="0" cy="1398475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547831" y="2709569"/>
            <a:ext cx="21125" cy="367440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756298" y="3828307"/>
            <a:ext cx="0" cy="1"/>
          </a:xfrm>
          <a:prstGeom prst="line">
            <a:avLst/>
          </a:prstGeom>
          <a:ln w="127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62742" y="6198540"/>
            <a:ext cx="6017652" cy="127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33703" y="6141184"/>
            <a:ext cx="5945693" cy="119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4700402" y="6198540"/>
            <a:ext cx="144279" cy="340059"/>
            <a:chOff x="4420769" y="3248025"/>
            <a:chExt cx="353594" cy="569594"/>
          </a:xfrm>
        </p:grpSpPr>
        <p:sp>
          <p:nvSpPr>
            <p:cNvPr id="14" name="Rectangle 13"/>
            <p:cNvSpPr/>
            <p:nvPr/>
          </p:nvSpPr>
          <p:spPr>
            <a:xfrm>
              <a:off x="4420769" y="3248025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21938" y="3771900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76762" y="3293744"/>
              <a:ext cx="45719" cy="4495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042808" y="6198540"/>
            <a:ext cx="144279" cy="340059"/>
            <a:chOff x="4420769" y="3248025"/>
            <a:chExt cx="353594" cy="569594"/>
          </a:xfrm>
        </p:grpSpPr>
        <p:sp>
          <p:nvSpPr>
            <p:cNvPr id="23" name="Rectangle 22"/>
            <p:cNvSpPr/>
            <p:nvPr/>
          </p:nvSpPr>
          <p:spPr>
            <a:xfrm>
              <a:off x="4420769" y="3248025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421938" y="3771900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576762" y="3293744"/>
              <a:ext cx="45719" cy="4495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380672" y="6198540"/>
            <a:ext cx="144279" cy="340059"/>
            <a:chOff x="4420769" y="3248025"/>
            <a:chExt cx="353594" cy="569594"/>
          </a:xfrm>
        </p:grpSpPr>
        <p:sp>
          <p:nvSpPr>
            <p:cNvPr id="27" name="Rectangle 26"/>
            <p:cNvSpPr/>
            <p:nvPr/>
          </p:nvSpPr>
          <p:spPr>
            <a:xfrm>
              <a:off x="4420769" y="3248025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421938" y="3771900"/>
              <a:ext cx="352425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576762" y="3293744"/>
              <a:ext cx="45719" cy="4495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cxnSp>
        <p:nvCxnSpPr>
          <p:cNvPr id="30" name="Straight Connector 29"/>
          <p:cNvCxnSpPr/>
          <p:nvPr/>
        </p:nvCxnSpPr>
        <p:spPr>
          <a:xfrm flipV="1">
            <a:off x="824405" y="6543675"/>
            <a:ext cx="5338270" cy="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88101" y="6153150"/>
            <a:ext cx="301793" cy="1637306"/>
            <a:chOff x="4217159" y="4468219"/>
            <a:chExt cx="1618542" cy="1637306"/>
          </a:xfrm>
          <a:solidFill>
            <a:schemeClr val="tx1"/>
          </a:solidFill>
        </p:grpSpPr>
        <p:sp>
          <p:nvSpPr>
            <p:cNvPr id="32" name="Rectangle 31"/>
            <p:cNvSpPr/>
            <p:nvPr/>
          </p:nvSpPr>
          <p:spPr>
            <a:xfrm>
              <a:off x="4217159" y="4468219"/>
              <a:ext cx="1613191" cy="13142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222510" y="5974105"/>
              <a:ext cx="1613191" cy="13142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931202" y="4599639"/>
              <a:ext cx="209274" cy="13744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61769" y="6145584"/>
            <a:ext cx="301793" cy="1637306"/>
            <a:chOff x="4217159" y="4468219"/>
            <a:chExt cx="1618542" cy="1637306"/>
          </a:xfrm>
          <a:solidFill>
            <a:schemeClr val="tx1"/>
          </a:solidFill>
        </p:grpSpPr>
        <p:sp>
          <p:nvSpPr>
            <p:cNvPr id="37" name="Rectangle 36"/>
            <p:cNvSpPr/>
            <p:nvPr/>
          </p:nvSpPr>
          <p:spPr>
            <a:xfrm>
              <a:off x="4217159" y="4468219"/>
              <a:ext cx="1613191" cy="13142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222510" y="5974105"/>
              <a:ext cx="1613191" cy="13142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931202" y="4599639"/>
              <a:ext cx="209274" cy="137446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410615" y="5648325"/>
            <a:ext cx="69779" cy="547031"/>
            <a:chOff x="6629690" y="4429125"/>
            <a:chExt cx="69779" cy="547031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6696378" y="4429125"/>
              <a:ext cx="3091" cy="5470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6629690" y="4429125"/>
              <a:ext cx="66689" cy="5470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3453651" y="6225835"/>
            <a:ext cx="1370495" cy="293755"/>
            <a:chOff x="3672726" y="5006635"/>
            <a:chExt cx="1461527" cy="293755"/>
          </a:xfrm>
        </p:grpSpPr>
        <p:cxnSp>
          <p:nvCxnSpPr>
            <p:cNvPr id="95" name="Straight Connector 94"/>
            <p:cNvCxnSpPr>
              <a:stCxn id="14" idx="2"/>
              <a:endCxn id="29" idx="2"/>
            </p:cNvCxnSpPr>
            <p:nvPr/>
          </p:nvCxnSpPr>
          <p:spPr>
            <a:xfrm flipH="1">
              <a:off x="3672726" y="5006635"/>
              <a:ext cx="1318652" cy="268409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 flipV="1">
              <a:off x="3701301" y="5019389"/>
              <a:ext cx="1432952" cy="28100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2106459" y="6225835"/>
            <a:ext cx="1360919" cy="312764"/>
            <a:chOff x="3672726" y="5006635"/>
            <a:chExt cx="1461527" cy="293755"/>
          </a:xfrm>
        </p:grpSpPr>
        <p:cxnSp>
          <p:nvCxnSpPr>
            <p:cNvPr id="99" name="Straight Connector 98"/>
            <p:cNvCxnSpPr/>
            <p:nvPr/>
          </p:nvCxnSpPr>
          <p:spPr>
            <a:xfrm flipH="1">
              <a:off x="3672726" y="5006635"/>
              <a:ext cx="1432952" cy="268409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H="1" flipV="1">
              <a:off x="3701301" y="5019389"/>
              <a:ext cx="1432952" cy="28100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745003" y="6225835"/>
            <a:ext cx="1437560" cy="312764"/>
            <a:chOff x="3672726" y="5006635"/>
            <a:chExt cx="1461527" cy="293755"/>
          </a:xfrm>
        </p:grpSpPr>
        <p:cxnSp>
          <p:nvCxnSpPr>
            <p:cNvPr id="102" name="Straight Connector 101"/>
            <p:cNvCxnSpPr/>
            <p:nvPr/>
          </p:nvCxnSpPr>
          <p:spPr>
            <a:xfrm flipH="1">
              <a:off x="3672726" y="5006635"/>
              <a:ext cx="1432952" cy="268409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H="1" flipV="1">
              <a:off x="3701301" y="5019389"/>
              <a:ext cx="1432952" cy="28100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794909" y="6216310"/>
            <a:ext cx="1243719" cy="268409"/>
            <a:chOff x="3672726" y="5006635"/>
            <a:chExt cx="1461527" cy="293755"/>
          </a:xfrm>
        </p:grpSpPr>
        <p:cxnSp>
          <p:nvCxnSpPr>
            <p:cNvPr id="105" name="Straight Connector 104"/>
            <p:cNvCxnSpPr/>
            <p:nvPr/>
          </p:nvCxnSpPr>
          <p:spPr>
            <a:xfrm flipH="1">
              <a:off x="3672726" y="5006635"/>
              <a:ext cx="1432952" cy="268409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 flipV="1">
              <a:off x="3701301" y="5019389"/>
              <a:ext cx="1432952" cy="28100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Rectangle 112"/>
          <p:cNvSpPr/>
          <p:nvPr/>
        </p:nvSpPr>
        <p:spPr>
          <a:xfrm>
            <a:off x="3228163" y="6067425"/>
            <a:ext cx="457200" cy="5814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cxnSp>
        <p:nvCxnSpPr>
          <p:cNvPr id="114" name="Straight Connector 113"/>
          <p:cNvCxnSpPr/>
          <p:nvPr/>
        </p:nvCxnSpPr>
        <p:spPr>
          <a:xfrm flipV="1">
            <a:off x="485273" y="5931075"/>
            <a:ext cx="5972590" cy="251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545340" y="5577024"/>
            <a:ext cx="3495227" cy="328475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500" dirty="0"/>
              <a:t>6                    </a:t>
            </a:r>
            <a:r>
              <a:rPr lang="en-US" sz="1500" dirty="0" smtClean="0"/>
              <a:t>	</a:t>
            </a:r>
            <a:r>
              <a:rPr lang="en-US" sz="1500" dirty="0"/>
              <a:t> </a:t>
            </a:r>
            <a:r>
              <a:rPr lang="en-US" sz="1500" dirty="0" smtClean="0"/>
              <a:t>                  1	    	6 </a:t>
            </a:r>
            <a:r>
              <a:rPr lang="en-US" sz="1500" dirty="0" err="1" smtClean="0"/>
              <a:t>ms</a:t>
            </a:r>
            <a:endParaRPr lang="en-US" sz="1500" dirty="0"/>
          </a:p>
        </p:txBody>
      </p:sp>
      <p:sp>
        <p:nvSpPr>
          <p:cNvPr id="122" name="TextBox 121"/>
          <p:cNvSpPr txBox="1"/>
          <p:nvPr/>
        </p:nvSpPr>
        <p:spPr>
          <a:xfrm>
            <a:off x="3172188" y="7790456"/>
            <a:ext cx="560769" cy="297697"/>
          </a:xfrm>
          <a:prstGeom prst="rect">
            <a:avLst/>
          </a:prstGeom>
          <a:noFill/>
        </p:spPr>
        <p:txBody>
          <a:bodyPr wrap="none" lIns="96698" tIns="48349" rIns="96698" bIns="48349" rtlCol="0">
            <a:spAutoFit/>
          </a:bodyPr>
          <a:lstStyle/>
          <a:p>
            <a:r>
              <a:rPr lang="en-US" sz="1300" b="1" dirty="0"/>
              <a:t>Fig. </a:t>
            </a:r>
            <a:r>
              <a:rPr lang="en-US" sz="1300" b="1" dirty="0" smtClean="0"/>
              <a:t>2</a:t>
            </a:r>
            <a:endParaRPr lang="en-US" sz="1300" b="1" dirty="0"/>
          </a:p>
        </p:txBody>
      </p:sp>
      <p:grpSp>
        <p:nvGrpSpPr>
          <p:cNvPr id="107" name="Group 106"/>
          <p:cNvGrpSpPr/>
          <p:nvPr/>
        </p:nvGrpSpPr>
        <p:grpSpPr>
          <a:xfrm flipH="1">
            <a:off x="463924" y="5657559"/>
            <a:ext cx="69779" cy="547031"/>
            <a:chOff x="6629690" y="4429125"/>
            <a:chExt cx="69779" cy="547031"/>
          </a:xfrm>
        </p:grpSpPr>
        <p:cxnSp>
          <p:nvCxnSpPr>
            <p:cNvPr id="108" name="Straight Connector 107"/>
            <p:cNvCxnSpPr/>
            <p:nvPr/>
          </p:nvCxnSpPr>
          <p:spPr>
            <a:xfrm flipH="1">
              <a:off x="6696378" y="4429125"/>
              <a:ext cx="3091" cy="5470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6629690" y="4429125"/>
              <a:ext cx="66689" cy="5470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775551" y="1681953"/>
            <a:ext cx="2993127" cy="9694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Aaaaaaaaaaaaaaaaaaaaaa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Aaaaaaaaaaaaaaaaaaaaaaaa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aaaaaaaaaaaaaaaaa</a:t>
            </a:r>
            <a:endParaRPr lang="ar-EG" dirty="0">
              <a:solidFill>
                <a:schemeClr val="bg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835890" y="8167995"/>
            <a:ext cx="2993127" cy="9694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Aaaaaaaaaaaaaaaaaaaaaa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Aaaaaaaaaaaaaaaaaaaaaaaa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aaaaaaaaaaaaaaaaa</a:t>
            </a:r>
            <a:endParaRPr lang="ar-EG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703" y="6147167"/>
            <a:ext cx="59436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10" name="TextBox 109"/>
          <p:cNvSpPr txBox="1"/>
          <p:nvPr/>
        </p:nvSpPr>
        <p:spPr>
          <a:xfrm>
            <a:off x="248786" y="200025"/>
            <a:ext cx="6350467" cy="882473"/>
          </a:xfrm>
          <a:prstGeom prst="rect">
            <a:avLst/>
          </a:prstGeom>
          <a:noFill/>
        </p:spPr>
        <p:txBody>
          <a:bodyPr wrap="square" lIns="96698" tIns="48349" rIns="96698" bIns="48349" rtlCol="0">
            <a:spAutoFit/>
          </a:bodyPr>
          <a:lstStyle/>
          <a:p>
            <a:r>
              <a:rPr lang="en-US" sz="1700" dirty="0" err="1"/>
              <a:t>Suhag</a:t>
            </a:r>
            <a:r>
              <a:rPr lang="en-US" sz="1700" dirty="0"/>
              <a:t> University 			</a:t>
            </a:r>
            <a:r>
              <a:rPr lang="en-US" sz="1700" dirty="0" smtClean="0"/>
              <a:t>Steel Bridges</a:t>
            </a:r>
            <a:endParaRPr lang="en-US" sz="1700" dirty="0"/>
          </a:p>
          <a:p>
            <a:r>
              <a:rPr lang="en-US" sz="1700" dirty="0" smtClean="0"/>
              <a:t>Faculty of Eng. </a:t>
            </a:r>
            <a:r>
              <a:rPr lang="en-US" sz="1700" dirty="0"/>
              <a:t>			</a:t>
            </a:r>
            <a:r>
              <a:rPr lang="ar-EG" sz="1700" dirty="0" smtClean="0"/>
              <a:t> نموذج اختبار استرشادي 2020</a:t>
            </a:r>
            <a:endParaRPr lang="en-US" sz="1700" dirty="0"/>
          </a:p>
          <a:p>
            <a:r>
              <a:rPr lang="en-US" sz="1700" dirty="0"/>
              <a:t>Civil Eng. Dept.	    		Time   </a:t>
            </a:r>
            <a:r>
              <a:rPr lang="en-US" sz="1700" dirty="0" smtClean="0"/>
              <a:t>3   hours              </a:t>
            </a:r>
            <a:endParaRPr lang="en-US" sz="1700" b="1" u="heavy" dirty="0"/>
          </a:p>
        </p:txBody>
      </p:sp>
      <p:cxnSp>
        <p:nvCxnSpPr>
          <p:cNvPr id="115" name="Straight Connector 29"/>
          <p:cNvCxnSpPr/>
          <p:nvPr/>
        </p:nvCxnSpPr>
        <p:spPr>
          <a:xfrm flipV="1">
            <a:off x="824405" y="6943725"/>
            <a:ext cx="5338270" cy="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مربع نص 115"/>
          <p:cNvSpPr txBox="1"/>
          <p:nvPr/>
        </p:nvSpPr>
        <p:spPr>
          <a:xfrm>
            <a:off x="981075" y="6581775"/>
            <a:ext cx="3756348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/>
              <a:t>X Girder		                   Stringers</a:t>
            </a:r>
            <a:endParaRPr lang="ar-EG" sz="1600" dirty="0"/>
          </a:p>
        </p:txBody>
      </p:sp>
      <p:cxnSp>
        <p:nvCxnSpPr>
          <p:cNvPr id="119" name="رابط بشكل مرفق 118"/>
          <p:cNvCxnSpPr>
            <a:stCxn id="29" idx="1"/>
          </p:cNvCxnSpPr>
          <p:nvPr/>
        </p:nvCxnSpPr>
        <p:spPr>
          <a:xfrm rot="10800000" flipH="1" flipV="1">
            <a:off x="3444322" y="6360040"/>
            <a:ext cx="384727" cy="383660"/>
          </a:xfrm>
          <a:prstGeom prst="bentConnector3">
            <a:avLst>
              <a:gd name="adj1" fmla="val -59419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29"/>
          <p:cNvCxnSpPr/>
          <p:nvPr/>
        </p:nvCxnSpPr>
        <p:spPr>
          <a:xfrm flipV="1">
            <a:off x="833930" y="7296150"/>
            <a:ext cx="5338270" cy="9525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مربع نص 124"/>
          <p:cNvSpPr txBox="1"/>
          <p:nvPr/>
        </p:nvSpPr>
        <p:spPr>
          <a:xfrm>
            <a:off x="2686050" y="7381875"/>
            <a:ext cx="68320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600" dirty="0" smtClean="0"/>
              <a:t>12 ms</a:t>
            </a:r>
            <a:endParaRPr lang="ar-EG" sz="1600" dirty="0"/>
          </a:p>
        </p:txBody>
      </p:sp>
      <p:sp>
        <p:nvSpPr>
          <p:cNvPr id="126" name="مربع نص 125"/>
          <p:cNvSpPr txBox="1"/>
          <p:nvPr/>
        </p:nvSpPr>
        <p:spPr>
          <a:xfrm>
            <a:off x="1304925" y="1981200"/>
            <a:ext cx="4901983" cy="38472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a			   b	             c</a:t>
            </a:r>
            <a:endParaRPr lang="ar-EG" dirty="0"/>
          </a:p>
        </p:txBody>
      </p:sp>
      <p:grpSp>
        <p:nvGrpSpPr>
          <p:cNvPr id="118" name="مجموعة 117"/>
          <p:cNvGrpSpPr/>
          <p:nvPr/>
        </p:nvGrpSpPr>
        <p:grpSpPr>
          <a:xfrm>
            <a:off x="1132440" y="2347161"/>
            <a:ext cx="646017" cy="300789"/>
            <a:chOff x="1132440" y="2375736"/>
            <a:chExt cx="646017" cy="236885"/>
          </a:xfrm>
        </p:grpSpPr>
        <p:sp>
          <p:nvSpPr>
            <p:cNvPr id="54" name="Isosceles Triangle 53"/>
            <p:cNvSpPr/>
            <p:nvPr/>
          </p:nvSpPr>
          <p:spPr>
            <a:xfrm>
              <a:off x="1371186" y="2375736"/>
              <a:ext cx="238744" cy="85102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6698" tIns="48349" rIns="96698" bIns="48349" rtlCol="0" anchor="ctr"/>
            <a:lstStyle/>
            <a:p>
              <a:pPr algn="ctr"/>
              <a:endParaRPr lang="en-US"/>
            </a:p>
          </p:txBody>
        </p:sp>
        <p:grpSp>
          <p:nvGrpSpPr>
            <p:cNvPr id="55" name="Group 147"/>
            <p:cNvGrpSpPr/>
            <p:nvPr/>
          </p:nvGrpSpPr>
          <p:grpSpPr>
            <a:xfrm>
              <a:off x="1132440" y="2541720"/>
              <a:ext cx="646017" cy="70901"/>
              <a:chOff x="4210051" y="2714625"/>
              <a:chExt cx="438149" cy="114300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>
                <a:off x="4229100" y="2714625"/>
                <a:ext cx="4191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5400000">
                <a:off x="45624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5400000">
                <a:off x="43719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>
                <a:off x="427672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5400000">
                <a:off x="446722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4181476" y="2752725"/>
                <a:ext cx="104775" cy="47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شكل بيضاوي 110"/>
            <p:cNvSpPr/>
            <p:nvPr/>
          </p:nvSpPr>
          <p:spPr>
            <a:xfrm>
              <a:off x="1335095" y="2465055"/>
              <a:ext cx="76490" cy="695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12" name="شكل بيضاوي 111"/>
            <p:cNvSpPr/>
            <p:nvPr/>
          </p:nvSpPr>
          <p:spPr>
            <a:xfrm>
              <a:off x="1566413" y="2467944"/>
              <a:ext cx="76490" cy="6951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</p:spTree>
    <p:extLst>
      <p:ext uri="{BB962C8B-B14F-4D97-AF65-F5344CB8AC3E}">
        <p14:creationId xmlns:p14="http://schemas.microsoft.com/office/powerpoint/2010/main" xmlns="" val="86721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243</Words>
  <Application>Microsoft Office PowerPoint</Application>
  <PresentationFormat>A4 Paper (210x297 mm)‎</PresentationFormat>
  <Paragraphs>44</Paragraphs>
  <Slides>2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Office Theme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LG</dc:creator>
  <cp:lastModifiedBy>pc7564</cp:lastModifiedBy>
  <cp:revision>59</cp:revision>
  <cp:lastPrinted>2014-05-14T21:37:24Z</cp:lastPrinted>
  <dcterms:created xsi:type="dcterms:W3CDTF">2013-11-12T20:23:47Z</dcterms:created>
  <dcterms:modified xsi:type="dcterms:W3CDTF">2020-06-27T10:40:57Z</dcterms:modified>
</cp:coreProperties>
</file>